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64" r:id="rId5"/>
    <p:sldId id="266" r:id="rId6"/>
    <p:sldId id="260" r:id="rId7"/>
    <p:sldId id="267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77" r:id="rId16"/>
    <p:sldId id="278" r:id="rId17"/>
    <p:sldId id="280" r:id="rId18"/>
    <p:sldId id="286" r:id="rId19"/>
    <p:sldId id="283" r:id="rId20"/>
    <p:sldId id="284" r:id="rId21"/>
    <p:sldId id="285" r:id="rId22"/>
    <p:sldId id="303" r:id="rId23"/>
    <p:sldId id="259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293" r:id="rId41"/>
    <p:sldId id="294" r:id="rId42"/>
    <p:sldId id="295" r:id="rId43"/>
    <p:sldId id="296" r:id="rId44"/>
    <p:sldId id="297" r:id="rId45"/>
    <p:sldId id="298" r:id="rId46"/>
    <p:sldId id="301" r:id="rId47"/>
    <p:sldId id="302" r:id="rId48"/>
    <p:sldId id="320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11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05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5660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309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2193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2898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456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13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97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28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96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5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58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476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5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519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EB99C-4016-4BDA-9378-C3C74E7D5DC7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5956E82-3AB7-41E6-B1B6-3E7423016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86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Denoise-</a:t>
            </a:r>
            <a:r>
              <a:rPr lang="en-US" altLang="zh-TW" dirty="0" err="1"/>
              <a:t>EdgeDetect</a:t>
            </a:r>
            <a:r>
              <a:rPr lang="en-US" altLang="zh-TW" dirty="0"/>
              <a:t> Filter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組別</a:t>
            </a:r>
            <a:r>
              <a:rPr lang="en-US" altLang="zh-TW" dirty="0"/>
              <a:t>:</a:t>
            </a:r>
            <a:r>
              <a:rPr lang="zh-TW" altLang="en-US" dirty="0"/>
              <a:t> 第四組</a:t>
            </a:r>
            <a:endParaRPr lang="en-US" altLang="zh-TW" dirty="0"/>
          </a:p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/>
              <a:t> 周聖平、蔡以心、張煒侖、李承澔</a:t>
            </a:r>
          </a:p>
        </p:txBody>
      </p:sp>
    </p:spTree>
    <p:extLst>
      <p:ext uri="{BB962C8B-B14F-4D97-AF65-F5344CB8AC3E}">
        <p14:creationId xmlns:p14="http://schemas.microsoft.com/office/powerpoint/2010/main" val="2777375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544406" y="1416955"/>
            <a:ext cx="8915400" cy="3777622"/>
          </a:xfrm>
        </p:spPr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Multiplier &amp; Adder – Calculate  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14316" b="60694"/>
          <a:stretch/>
        </p:blipFill>
        <p:spPr>
          <a:xfrm>
            <a:off x="740705" y="2631201"/>
            <a:ext cx="3675267" cy="134912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669050" y="226187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Gaussian Filter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7903672-249C-4A34-B188-2C2EC5EE9AFA}"/>
              </a:ext>
            </a:extLst>
          </p:cNvPr>
          <p:cNvSpPr txBox="1"/>
          <p:nvPr/>
        </p:nvSpPr>
        <p:spPr>
          <a:xfrm>
            <a:off x="1544406" y="5441045"/>
            <a:ext cx="737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one multiplier and one adder to finish the calculation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2A53BB6-EFDD-400E-82C3-873D42702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75" y="2626622"/>
            <a:ext cx="3591374" cy="146231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97F412-7F5A-4159-87A6-9ABD69FAD6ED}"/>
              </a:ext>
            </a:extLst>
          </p:cNvPr>
          <p:cNvSpPr txBox="1"/>
          <p:nvPr/>
        </p:nvSpPr>
        <p:spPr>
          <a:xfrm>
            <a:off x="4634721" y="22572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Laplacian Filter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D50348B-A9EF-414D-A282-AF71FE41C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899" y="2626622"/>
            <a:ext cx="3473892" cy="256795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719D656-3561-47B0-A699-2C3520CC55D3}"/>
              </a:ext>
            </a:extLst>
          </p:cNvPr>
          <p:cNvSpPr txBox="1"/>
          <p:nvPr/>
        </p:nvSpPr>
        <p:spPr>
          <a:xfrm>
            <a:off x="8528899" y="225729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Sobel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54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544406" y="1416955"/>
            <a:ext cx="8915400" cy="3777622"/>
          </a:xfrm>
        </p:spPr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Multiplier &amp; Adder – Calculate  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9965C43-3CF4-405A-A902-44634EFAB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14"/>
          <a:stretch/>
        </p:blipFill>
        <p:spPr>
          <a:xfrm>
            <a:off x="1906794" y="2650668"/>
            <a:ext cx="3483243" cy="328419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931DEC0-0032-4840-8287-DAA855A8C64C}"/>
              </a:ext>
            </a:extLst>
          </p:cNvPr>
          <p:cNvSpPr txBox="1"/>
          <p:nvPr/>
        </p:nvSpPr>
        <p:spPr>
          <a:xfrm>
            <a:off x="1906794" y="2281336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Medium Filter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5DBB85-2380-4F39-B4B5-BBB455431295}"/>
              </a:ext>
            </a:extLst>
          </p:cNvPr>
          <p:cNvSpPr txBox="1"/>
          <p:nvPr/>
        </p:nvSpPr>
        <p:spPr>
          <a:xfrm>
            <a:off x="5551990" y="2650668"/>
            <a:ext cx="66400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Starting from the </a:t>
            </a:r>
            <a:r>
              <a:rPr lang="en-US" altLang="zh-TW" dirty="0" err="1"/>
              <a:t>jth</a:t>
            </a:r>
            <a:r>
              <a:rPr lang="en-US" altLang="zh-TW" dirty="0"/>
              <a:t> position, find the maximum value between positions j+1 and END.</a:t>
            </a:r>
          </a:p>
          <a:p>
            <a:endParaRPr lang="en-US" altLang="zh-TW" dirty="0"/>
          </a:p>
          <a:p>
            <a:r>
              <a:rPr lang="en-US" altLang="zh-TW" dirty="0"/>
              <a:t>2. Once the maximum value is found, swap its position with the </a:t>
            </a:r>
            <a:r>
              <a:rPr lang="en-US" altLang="zh-TW" dirty="0" err="1"/>
              <a:t>jth</a:t>
            </a:r>
            <a:r>
              <a:rPr lang="en-US" altLang="zh-TW" dirty="0"/>
              <a:t> position to ensure that the values from j+1 to END are less than the value at the </a:t>
            </a:r>
            <a:r>
              <a:rPr lang="en-US" altLang="zh-TW" dirty="0" err="1"/>
              <a:t>jth</a:t>
            </a:r>
            <a:r>
              <a:rPr lang="en-US" altLang="zh-TW" dirty="0"/>
              <a:t> position </a:t>
            </a:r>
          </a:p>
          <a:p>
            <a:r>
              <a:rPr lang="en-US" altLang="zh-TW" dirty="0"/>
              <a:t>(since the values from 0 to </a:t>
            </a:r>
            <a:r>
              <a:rPr lang="en-US" altLang="zh-TW" dirty="0" err="1"/>
              <a:t>jth</a:t>
            </a:r>
            <a:r>
              <a:rPr lang="en-US" altLang="zh-TW" dirty="0"/>
              <a:t> are not used, there is no need to assign a new value to </a:t>
            </a:r>
            <a:r>
              <a:rPr lang="en-US" altLang="zh-TW" dirty="0" err="1"/>
              <a:t>jth</a:t>
            </a:r>
            <a:r>
              <a:rPr lang="en-US" altLang="zh-TW" dirty="0"/>
              <a:t>).</a:t>
            </a:r>
          </a:p>
          <a:p>
            <a:endParaRPr lang="en-US" altLang="zh-TW" dirty="0"/>
          </a:p>
          <a:p>
            <a:r>
              <a:rPr lang="en-US" altLang="zh-TW" dirty="0"/>
              <a:t>3. After five iterations, the maximum value will be the median of the array.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172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544406" y="1416955"/>
            <a:ext cx="8915400" cy="3777622"/>
          </a:xfrm>
        </p:spPr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Pixel Shifter – Output  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06" y="2697845"/>
            <a:ext cx="3139782" cy="30234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604" y="1586015"/>
            <a:ext cx="2377569" cy="188959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517" y="3916680"/>
            <a:ext cx="2175147" cy="173301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300" y="3897400"/>
            <a:ext cx="2146819" cy="171040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150" y="3916680"/>
            <a:ext cx="2036664" cy="1691122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8622604" y="3499411"/>
            <a:ext cx="367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Output the result when (x != 0 &amp;&amp; y != 0) </a:t>
            </a:r>
            <a:endParaRPr lang="zh-TW" altLang="en-US" sz="1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125517" y="5714789"/>
            <a:ext cx="6589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Green: 3X3 Kernel</a:t>
            </a:r>
          </a:p>
          <a:p>
            <a:r>
              <a:rPr lang="en-US" altLang="zh-TW" dirty="0"/>
              <a:t>Orange: Processing Pixel</a:t>
            </a:r>
          </a:p>
          <a:p>
            <a:r>
              <a:rPr lang="en-US" altLang="zh-TW" dirty="0"/>
              <a:t>Red: For loop </a:t>
            </a:r>
            <a:r>
              <a:rPr lang="en-US" altLang="zh-TW" dirty="0" err="1"/>
              <a:t>idx</a:t>
            </a:r>
            <a:r>
              <a:rPr lang="en-US" altLang="zh-TW" dirty="0"/>
              <a:t> (x, y)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297" y="1503672"/>
            <a:ext cx="2527585" cy="1995739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5080755" y="3499411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Image Pixel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99779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544406" y="1388380"/>
            <a:ext cx="8915400" cy="3777622"/>
          </a:xfrm>
        </p:spPr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Pixel Shifter – Pixel Shift  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05" y="2393854"/>
            <a:ext cx="3217656" cy="16185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647180" y="4066441"/>
            <a:ext cx="6894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When the output is complete, the pixels need to be shifted.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149" y="4546816"/>
            <a:ext cx="2821526" cy="196466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306" y="4632549"/>
            <a:ext cx="3217656" cy="176422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148" y="2057400"/>
            <a:ext cx="2916775" cy="195499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647179" y="6437857"/>
            <a:ext cx="7075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Next, load pix0, pix1, and pix2, and repeat the whole process.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498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452966" y="1033138"/>
            <a:ext cx="10444394" cy="568262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/>
              <a:t>Y=0 </a:t>
            </a:r>
          </a:p>
          <a:p>
            <a:endParaRPr lang="en-US" altLang="zh-TW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F551AB-9F34-4541-8363-A5486062405A}"/>
              </a:ext>
            </a:extLst>
          </p:cNvPr>
          <p:cNvSpPr txBox="1"/>
          <p:nvPr/>
        </p:nvSpPr>
        <p:spPr>
          <a:xfrm>
            <a:off x="2599980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X=0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CAFCBF4-BA80-4484-B92E-59ED63CDCACE}"/>
              </a:ext>
            </a:extLst>
          </p:cNvPr>
          <p:cNvSpPr txBox="1"/>
          <p:nvPr/>
        </p:nvSpPr>
        <p:spPr>
          <a:xfrm>
            <a:off x="5740749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E5B6BF0-153F-4072-A407-4BF121856481}"/>
              </a:ext>
            </a:extLst>
          </p:cNvPr>
          <p:cNvSpPr txBox="1"/>
          <p:nvPr/>
        </p:nvSpPr>
        <p:spPr>
          <a:xfrm>
            <a:off x="9178234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X=2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4A1630BA-A6AB-476E-A22A-3FFDC8A74FD0}"/>
              </a:ext>
            </a:extLst>
          </p:cNvPr>
          <p:cNvSpPr/>
          <p:nvPr/>
        </p:nvSpPr>
        <p:spPr>
          <a:xfrm>
            <a:off x="4279785" y="2849717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57830385-2392-4191-9F5A-E2EE2AA435BE}"/>
              </a:ext>
            </a:extLst>
          </p:cNvPr>
          <p:cNvSpPr/>
          <p:nvPr/>
        </p:nvSpPr>
        <p:spPr>
          <a:xfrm>
            <a:off x="7614699" y="2849717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迴轉箭號 21">
            <a:extLst>
              <a:ext uri="{FF2B5EF4-FFF2-40B4-BE49-F238E27FC236}">
                <a16:creationId xmlns:a16="http://schemas.microsoft.com/office/drawing/2014/main" id="{05565F2D-7180-4B8D-BA4E-BB855066124B}"/>
              </a:ext>
            </a:extLst>
          </p:cNvPr>
          <p:cNvSpPr/>
          <p:nvPr/>
        </p:nvSpPr>
        <p:spPr>
          <a:xfrm rot="5400000">
            <a:off x="11456001" y="3750185"/>
            <a:ext cx="640080" cy="5792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E55B36C-C7E8-4171-8573-E163E7070F67}"/>
              </a:ext>
            </a:extLst>
          </p:cNvPr>
          <p:cNvSpPr txBox="1"/>
          <p:nvPr/>
        </p:nvSpPr>
        <p:spPr>
          <a:xfrm>
            <a:off x="9149958" y="623759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…</a:t>
            </a:r>
            <a:endParaRPr lang="zh-TW" altLang="en-US" dirty="0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823DC775-2D14-47F4-9F07-F48A2F3BC298}"/>
              </a:ext>
            </a:extLst>
          </p:cNvPr>
          <p:cNvSpPr/>
          <p:nvPr/>
        </p:nvSpPr>
        <p:spPr>
          <a:xfrm rot="10800000">
            <a:off x="7574423" y="5160860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A17984F-687A-4CAC-815A-6F9CBA3C3FEB}"/>
              </a:ext>
            </a:extLst>
          </p:cNvPr>
          <p:cNvSpPr txBox="1"/>
          <p:nvPr/>
        </p:nvSpPr>
        <p:spPr>
          <a:xfrm>
            <a:off x="5320410" y="6081490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Weight-1</a:t>
            </a:r>
            <a:endParaRPr lang="zh-TW" altLang="en-US" dirty="0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C0513BF5-6031-40FB-A5E1-0A3D514B3343}"/>
              </a:ext>
            </a:extLst>
          </p:cNvPr>
          <p:cNvSpPr/>
          <p:nvPr/>
        </p:nvSpPr>
        <p:spPr>
          <a:xfrm rot="10800000">
            <a:off x="4279785" y="5160860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C8E6BF9-B755-419D-B434-171D903A34C5}"/>
              </a:ext>
            </a:extLst>
          </p:cNvPr>
          <p:cNvSpPr txBox="1"/>
          <p:nvPr/>
        </p:nvSpPr>
        <p:spPr>
          <a:xfrm>
            <a:off x="2132705" y="618107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Weight</a:t>
            </a:r>
            <a:endParaRPr lang="zh-TW" altLang="en-US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086C7C5A-56EE-4194-8AD2-44B84A2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8" y="1841551"/>
            <a:ext cx="2322536" cy="1906621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EAF25281-C41A-4F5F-883A-88B534306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11" y="1601985"/>
            <a:ext cx="2616054" cy="2155219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A7486EE0-0B05-47B6-A09F-B500FD56B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278" y="1600737"/>
            <a:ext cx="2991267" cy="2157713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B9893F6D-6388-4F94-9C87-F4F4DA66E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444" y="4199438"/>
            <a:ext cx="2697171" cy="2038153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9DB88CA5-E55F-4C7A-9E53-1FD7C56F5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09" y="4102472"/>
            <a:ext cx="2448182" cy="1979018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BF88B1A-1F8F-4C44-9754-8DEB7972F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0557" y="4197127"/>
            <a:ext cx="2534826" cy="191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9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21289" y="587689"/>
            <a:ext cx="10444394" cy="568262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/>
              <a:t>Y=1 </a:t>
            </a:r>
          </a:p>
          <a:p>
            <a:endParaRPr lang="en-US" altLang="zh-TW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674205" y="34302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F551AB-9F34-4541-8363-A5486062405A}"/>
              </a:ext>
            </a:extLst>
          </p:cNvPr>
          <p:cNvSpPr txBox="1"/>
          <p:nvPr/>
        </p:nvSpPr>
        <p:spPr>
          <a:xfrm>
            <a:off x="2599980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X=0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CAFCBF4-BA80-4484-B92E-59ED63CDCACE}"/>
              </a:ext>
            </a:extLst>
          </p:cNvPr>
          <p:cNvSpPr txBox="1"/>
          <p:nvPr/>
        </p:nvSpPr>
        <p:spPr>
          <a:xfrm>
            <a:off x="5740749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E5B6BF0-153F-4072-A407-4BF121856481}"/>
              </a:ext>
            </a:extLst>
          </p:cNvPr>
          <p:cNvSpPr txBox="1"/>
          <p:nvPr/>
        </p:nvSpPr>
        <p:spPr>
          <a:xfrm>
            <a:off x="9178234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X=2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4A1630BA-A6AB-476E-A22A-3FFDC8A74FD0}"/>
              </a:ext>
            </a:extLst>
          </p:cNvPr>
          <p:cNvSpPr/>
          <p:nvPr/>
        </p:nvSpPr>
        <p:spPr>
          <a:xfrm>
            <a:off x="4279785" y="2849717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57830385-2392-4191-9F5A-E2EE2AA435BE}"/>
              </a:ext>
            </a:extLst>
          </p:cNvPr>
          <p:cNvSpPr/>
          <p:nvPr/>
        </p:nvSpPr>
        <p:spPr>
          <a:xfrm>
            <a:off x="7614699" y="2849717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迴轉箭號 21">
            <a:extLst>
              <a:ext uri="{FF2B5EF4-FFF2-40B4-BE49-F238E27FC236}">
                <a16:creationId xmlns:a16="http://schemas.microsoft.com/office/drawing/2014/main" id="{05565F2D-7180-4B8D-BA4E-BB855066124B}"/>
              </a:ext>
            </a:extLst>
          </p:cNvPr>
          <p:cNvSpPr/>
          <p:nvPr/>
        </p:nvSpPr>
        <p:spPr>
          <a:xfrm rot="5400000">
            <a:off x="11456001" y="3750185"/>
            <a:ext cx="640080" cy="5792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E55B36C-C7E8-4171-8573-E163E7070F67}"/>
              </a:ext>
            </a:extLst>
          </p:cNvPr>
          <p:cNvSpPr txBox="1"/>
          <p:nvPr/>
        </p:nvSpPr>
        <p:spPr>
          <a:xfrm>
            <a:off x="9149958" y="623759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…</a:t>
            </a:r>
            <a:endParaRPr lang="zh-TW" altLang="en-US" dirty="0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823DC775-2D14-47F4-9F07-F48A2F3BC298}"/>
              </a:ext>
            </a:extLst>
          </p:cNvPr>
          <p:cNvSpPr/>
          <p:nvPr/>
        </p:nvSpPr>
        <p:spPr>
          <a:xfrm rot="10800000">
            <a:off x="7574423" y="5160860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A17984F-687A-4CAC-815A-6F9CBA3C3FEB}"/>
              </a:ext>
            </a:extLst>
          </p:cNvPr>
          <p:cNvSpPr txBox="1"/>
          <p:nvPr/>
        </p:nvSpPr>
        <p:spPr>
          <a:xfrm>
            <a:off x="5364758" y="62375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Weight-1</a:t>
            </a:r>
            <a:endParaRPr lang="zh-TW" altLang="en-US" dirty="0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C0513BF5-6031-40FB-A5E1-0A3D514B3343}"/>
              </a:ext>
            </a:extLst>
          </p:cNvPr>
          <p:cNvSpPr/>
          <p:nvPr/>
        </p:nvSpPr>
        <p:spPr>
          <a:xfrm rot="10800000">
            <a:off x="4279785" y="5160860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C8E6BF9-B755-419D-B434-171D903A34C5}"/>
              </a:ext>
            </a:extLst>
          </p:cNvPr>
          <p:cNvSpPr txBox="1"/>
          <p:nvPr/>
        </p:nvSpPr>
        <p:spPr>
          <a:xfrm>
            <a:off x="2050814" y="623759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Weight</a:t>
            </a:r>
            <a:endParaRPr lang="zh-TW" altLang="en-US" dirty="0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D9156ED1-6D35-4F45-B41F-AE881952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480" y="1500143"/>
            <a:ext cx="2316544" cy="2258266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C1236FF-4FD6-4FF8-BF74-9ECD2D8AC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500" y="1408545"/>
            <a:ext cx="2843385" cy="2307176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073A530F-D216-4AEB-A289-BFE231BBC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305" y="1500143"/>
            <a:ext cx="2749450" cy="226481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EC204413-650E-4335-B044-03F6F1D1C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75" y="4112501"/>
            <a:ext cx="2753109" cy="2172003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78DFF799-A0E2-4766-A5D5-6D546DD71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003" y="4233965"/>
            <a:ext cx="2519947" cy="1989432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5FBD967C-FC13-43FD-B582-C6FBBB48D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4289" y="4237949"/>
            <a:ext cx="2519948" cy="200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21289" y="587689"/>
            <a:ext cx="10444394" cy="568262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/>
              <a:t>Y=2 </a:t>
            </a:r>
          </a:p>
          <a:p>
            <a:endParaRPr lang="en-US" altLang="zh-TW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674205" y="34302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F551AB-9F34-4541-8363-A5486062405A}"/>
              </a:ext>
            </a:extLst>
          </p:cNvPr>
          <p:cNvSpPr txBox="1"/>
          <p:nvPr/>
        </p:nvSpPr>
        <p:spPr>
          <a:xfrm>
            <a:off x="2599980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X=0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CAFCBF4-BA80-4484-B92E-59ED63CDCACE}"/>
              </a:ext>
            </a:extLst>
          </p:cNvPr>
          <p:cNvSpPr txBox="1"/>
          <p:nvPr/>
        </p:nvSpPr>
        <p:spPr>
          <a:xfrm>
            <a:off x="5740749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E5B6BF0-153F-4072-A407-4BF121856481}"/>
              </a:ext>
            </a:extLst>
          </p:cNvPr>
          <p:cNvSpPr txBox="1"/>
          <p:nvPr/>
        </p:nvSpPr>
        <p:spPr>
          <a:xfrm>
            <a:off x="9178234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X=2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4A1630BA-A6AB-476E-A22A-3FFDC8A74FD0}"/>
              </a:ext>
            </a:extLst>
          </p:cNvPr>
          <p:cNvSpPr/>
          <p:nvPr/>
        </p:nvSpPr>
        <p:spPr>
          <a:xfrm>
            <a:off x="4279785" y="2849717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57830385-2392-4191-9F5A-E2EE2AA435BE}"/>
              </a:ext>
            </a:extLst>
          </p:cNvPr>
          <p:cNvSpPr/>
          <p:nvPr/>
        </p:nvSpPr>
        <p:spPr>
          <a:xfrm>
            <a:off x="7614699" y="2849717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迴轉箭號 21">
            <a:extLst>
              <a:ext uri="{FF2B5EF4-FFF2-40B4-BE49-F238E27FC236}">
                <a16:creationId xmlns:a16="http://schemas.microsoft.com/office/drawing/2014/main" id="{05565F2D-7180-4B8D-BA4E-BB855066124B}"/>
              </a:ext>
            </a:extLst>
          </p:cNvPr>
          <p:cNvSpPr/>
          <p:nvPr/>
        </p:nvSpPr>
        <p:spPr>
          <a:xfrm rot="5400000">
            <a:off x="11265851" y="3731261"/>
            <a:ext cx="640080" cy="5792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E55B36C-C7E8-4171-8573-E163E7070F67}"/>
              </a:ext>
            </a:extLst>
          </p:cNvPr>
          <p:cNvSpPr txBox="1"/>
          <p:nvPr/>
        </p:nvSpPr>
        <p:spPr>
          <a:xfrm>
            <a:off x="9149958" y="623759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…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A17984F-687A-4CAC-815A-6F9CBA3C3FEB}"/>
              </a:ext>
            </a:extLst>
          </p:cNvPr>
          <p:cNvSpPr txBox="1"/>
          <p:nvPr/>
        </p:nvSpPr>
        <p:spPr>
          <a:xfrm>
            <a:off x="5364758" y="62375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Weight-1</a:t>
            </a:r>
            <a:endParaRPr lang="zh-TW" altLang="en-US" dirty="0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C0513BF5-6031-40FB-A5E1-0A3D514B3343}"/>
              </a:ext>
            </a:extLst>
          </p:cNvPr>
          <p:cNvSpPr/>
          <p:nvPr/>
        </p:nvSpPr>
        <p:spPr>
          <a:xfrm rot="10800000">
            <a:off x="4279785" y="5160860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C8E6BF9-B755-419D-B434-171D903A34C5}"/>
              </a:ext>
            </a:extLst>
          </p:cNvPr>
          <p:cNvSpPr txBox="1"/>
          <p:nvPr/>
        </p:nvSpPr>
        <p:spPr>
          <a:xfrm>
            <a:off x="2050814" y="623759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Weight</a:t>
            </a:r>
            <a:endParaRPr lang="zh-TW" altLang="en-US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9E251E4A-38A0-43AC-A2F5-E1F16D12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98" y="4132467"/>
            <a:ext cx="2419846" cy="207477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158150CC-5829-4461-9996-3850D479E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80" y="4089520"/>
            <a:ext cx="2719767" cy="2186293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9ABBAE89-738D-4FA2-AD2F-99ED9A200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064" y="4220790"/>
            <a:ext cx="2374206" cy="2011298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5903F183-9F00-4125-86AB-B0C0517C9D1D}"/>
              </a:ext>
            </a:extLst>
          </p:cNvPr>
          <p:cNvSpPr txBox="1"/>
          <p:nvPr/>
        </p:nvSpPr>
        <p:spPr>
          <a:xfrm>
            <a:off x="7686600" y="5160860"/>
            <a:ext cx="51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E90464C9-02F4-4467-B8C8-A86C908FD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493" y="1716962"/>
            <a:ext cx="2450943" cy="198390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BB11D8A0-3157-441E-B47C-245ECBF1C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175" y="1632848"/>
            <a:ext cx="2644579" cy="208853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3F61A4AC-F0EF-4DCB-879F-8966C7F16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688" y="1472671"/>
            <a:ext cx="2434396" cy="22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29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21289" y="587689"/>
            <a:ext cx="10444394" cy="568262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dirty="0"/>
              <a:t>Y=Height </a:t>
            </a:r>
          </a:p>
          <a:p>
            <a:endParaRPr lang="en-US" altLang="zh-TW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674205" y="34302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F551AB-9F34-4541-8363-A5486062405A}"/>
              </a:ext>
            </a:extLst>
          </p:cNvPr>
          <p:cNvSpPr txBox="1"/>
          <p:nvPr/>
        </p:nvSpPr>
        <p:spPr>
          <a:xfrm>
            <a:off x="2599980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X=0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CAFCBF4-BA80-4484-B92E-59ED63CDCACE}"/>
              </a:ext>
            </a:extLst>
          </p:cNvPr>
          <p:cNvSpPr txBox="1"/>
          <p:nvPr/>
        </p:nvSpPr>
        <p:spPr>
          <a:xfrm>
            <a:off x="5740749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X=1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E5B6BF0-153F-4072-A407-4BF121856481}"/>
              </a:ext>
            </a:extLst>
          </p:cNvPr>
          <p:cNvSpPr txBox="1"/>
          <p:nvPr/>
        </p:nvSpPr>
        <p:spPr>
          <a:xfrm>
            <a:off x="9178234" y="37584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X=2</a:t>
            </a:r>
            <a:endParaRPr lang="zh-TW" altLang="en-US" dirty="0"/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4A1630BA-A6AB-476E-A22A-3FFDC8A74FD0}"/>
              </a:ext>
            </a:extLst>
          </p:cNvPr>
          <p:cNvSpPr/>
          <p:nvPr/>
        </p:nvSpPr>
        <p:spPr>
          <a:xfrm>
            <a:off x="4279785" y="2849717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57830385-2392-4191-9F5A-E2EE2AA435BE}"/>
              </a:ext>
            </a:extLst>
          </p:cNvPr>
          <p:cNvSpPr/>
          <p:nvPr/>
        </p:nvSpPr>
        <p:spPr>
          <a:xfrm>
            <a:off x="7614699" y="2849717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迴轉箭號 21">
            <a:extLst>
              <a:ext uri="{FF2B5EF4-FFF2-40B4-BE49-F238E27FC236}">
                <a16:creationId xmlns:a16="http://schemas.microsoft.com/office/drawing/2014/main" id="{05565F2D-7180-4B8D-BA4E-BB855066124B}"/>
              </a:ext>
            </a:extLst>
          </p:cNvPr>
          <p:cNvSpPr/>
          <p:nvPr/>
        </p:nvSpPr>
        <p:spPr>
          <a:xfrm rot="5400000">
            <a:off x="11265851" y="3731261"/>
            <a:ext cx="640080" cy="57928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E55B36C-C7E8-4171-8573-E163E7070F67}"/>
              </a:ext>
            </a:extLst>
          </p:cNvPr>
          <p:cNvSpPr txBox="1"/>
          <p:nvPr/>
        </p:nvSpPr>
        <p:spPr>
          <a:xfrm>
            <a:off x="9149958" y="623759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…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A17984F-687A-4CAC-815A-6F9CBA3C3FEB}"/>
              </a:ext>
            </a:extLst>
          </p:cNvPr>
          <p:cNvSpPr txBox="1"/>
          <p:nvPr/>
        </p:nvSpPr>
        <p:spPr>
          <a:xfrm>
            <a:off x="5364758" y="623759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Weight-1</a:t>
            </a:r>
            <a:endParaRPr lang="zh-TW" altLang="en-US" dirty="0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C0513BF5-6031-40FB-A5E1-0A3D514B3343}"/>
              </a:ext>
            </a:extLst>
          </p:cNvPr>
          <p:cNvSpPr/>
          <p:nvPr/>
        </p:nvSpPr>
        <p:spPr>
          <a:xfrm rot="10800000">
            <a:off x="4279785" y="5160860"/>
            <a:ext cx="274320" cy="15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C8E6BF9-B755-419D-B434-171D903A34C5}"/>
              </a:ext>
            </a:extLst>
          </p:cNvPr>
          <p:cNvSpPr txBox="1"/>
          <p:nvPr/>
        </p:nvSpPr>
        <p:spPr>
          <a:xfrm>
            <a:off x="2050814" y="623759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 Weight</a:t>
            </a:r>
            <a:endParaRPr lang="zh-TW" altLang="en-US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1C1A9352-3511-49D5-AC95-FB664E669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659" y="4175602"/>
            <a:ext cx="2500993" cy="2061989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A2176E-29E3-494A-A252-607FC9317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888" y="1526536"/>
            <a:ext cx="2648319" cy="2238687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047F17F1-AEE5-4236-A2D5-E834BCF9D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432" y="1492188"/>
            <a:ext cx="2793136" cy="224224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76395C7B-5BFE-468F-83D5-E10DB1427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857" y="1483449"/>
            <a:ext cx="2501714" cy="224224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3A6805B-404E-4167-8044-3E7AD6FCE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044" y="4199581"/>
            <a:ext cx="2415971" cy="2014030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66A170E-D649-4315-B8B1-9E0A1F61E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008" y="4112953"/>
            <a:ext cx="2563264" cy="2086274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5B66897A-974F-4CC3-9F3E-DD350AF78A13}"/>
              </a:ext>
            </a:extLst>
          </p:cNvPr>
          <p:cNvSpPr txBox="1"/>
          <p:nvPr/>
        </p:nvSpPr>
        <p:spPr>
          <a:xfrm>
            <a:off x="7614699" y="5051815"/>
            <a:ext cx="51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065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21289" y="587689"/>
            <a:ext cx="10444394" cy="568262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Result</a:t>
            </a:r>
            <a:r>
              <a:rPr lang="en-US" altLang="zh-TW" dirty="0"/>
              <a:t> 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674205" y="34302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111002-884B-4637-9D19-86131D479EC2}"/>
              </a:ext>
            </a:extLst>
          </p:cNvPr>
          <p:cNvSpPr txBox="1"/>
          <p:nvPr/>
        </p:nvSpPr>
        <p:spPr>
          <a:xfrm>
            <a:off x="6745872" y="983468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Gaussian Filter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2DFFFA-25C4-40E6-89FC-924E0AEE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486" y="1348643"/>
            <a:ext cx="3348469" cy="22210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354CE0-0A9A-481E-9F27-C8EE0521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83" y="2565283"/>
            <a:ext cx="3670734" cy="242515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4F4AFD6-B3BA-4EBB-875E-2381076AC20B}"/>
              </a:ext>
            </a:extLst>
          </p:cNvPr>
          <p:cNvSpPr txBox="1"/>
          <p:nvPr/>
        </p:nvSpPr>
        <p:spPr>
          <a:xfrm>
            <a:off x="1621289" y="2162259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Image with Gaussian noise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6FC5EC4-AE7E-4A4E-AE4D-162544D23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085" y="4525440"/>
            <a:ext cx="3348469" cy="222605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F86F5DB-E741-4513-B9EC-0F868B6FDABD}"/>
              </a:ext>
            </a:extLst>
          </p:cNvPr>
          <p:cNvSpPr txBox="1"/>
          <p:nvPr/>
        </p:nvSpPr>
        <p:spPr>
          <a:xfrm>
            <a:off x="6766920" y="4156108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Medium Filter</a:t>
            </a:r>
            <a:endParaRPr lang="zh-TW" altLang="en-US" dirty="0"/>
          </a:p>
        </p:txBody>
      </p:sp>
      <p:sp>
        <p:nvSpPr>
          <p:cNvPr id="3" name="箭號: 向下 2">
            <a:extLst>
              <a:ext uri="{FF2B5EF4-FFF2-40B4-BE49-F238E27FC236}">
                <a16:creationId xmlns:a16="http://schemas.microsoft.com/office/drawing/2014/main" id="{15B34226-A369-4407-9BF2-1F41F189D8AF}"/>
              </a:ext>
            </a:extLst>
          </p:cNvPr>
          <p:cNvSpPr/>
          <p:nvPr/>
        </p:nvSpPr>
        <p:spPr>
          <a:xfrm rot="14021944">
            <a:off x="5987021" y="2947813"/>
            <a:ext cx="335280" cy="58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B6264F28-59D6-4A19-8A78-18D773FB6CDC}"/>
              </a:ext>
            </a:extLst>
          </p:cNvPr>
          <p:cNvSpPr/>
          <p:nvPr/>
        </p:nvSpPr>
        <p:spPr>
          <a:xfrm rot="18245692">
            <a:off x="5928360" y="3864008"/>
            <a:ext cx="335280" cy="58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8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21289" y="587689"/>
            <a:ext cx="10444394" cy="568262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Result</a:t>
            </a:r>
            <a:r>
              <a:rPr lang="en-US" altLang="zh-TW" dirty="0"/>
              <a:t> 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674205" y="34302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111002-884B-4637-9D19-86131D479EC2}"/>
              </a:ext>
            </a:extLst>
          </p:cNvPr>
          <p:cNvSpPr txBox="1"/>
          <p:nvPr/>
        </p:nvSpPr>
        <p:spPr>
          <a:xfrm>
            <a:off x="6843201" y="4058423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Medium Filter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EC4B4B0-9D40-42EC-9F36-A3EBFADF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03" y="2769000"/>
            <a:ext cx="3617533" cy="241576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E1A58CC-4A82-4000-87EA-3E16E9F1FF98}"/>
              </a:ext>
            </a:extLst>
          </p:cNvPr>
          <p:cNvSpPr txBox="1"/>
          <p:nvPr/>
        </p:nvSpPr>
        <p:spPr>
          <a:xfrm>
            <a:off x="1719503" y="2419804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Image with </a:t>
            </a:r>
            <a:r>
              <a:rPr lang="en-US" altLang="zh-TW" dirty="0" err="1"/>
              <a:t>SaltPepper</a:t>
            </a:r>
            <a:r>
              <a:rPr lang="en-US" altLang="zh-TW" dirty="0"/>
              <a:t> noise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7C2AF3-555C-465D-80F1-DA201837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80" y="4395222"/>
            <a:ext cx="3343215" cy="222381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34BD995-0E66-414B-BC07-76C4807B4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201" y="1248485"/>
            <a:ext cx="3354694" cy="2241511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8C85E45-E3EC-490A-AB70-66D5B4B17F38}"/>
              </a:ext>
            </a:extLst>
          </p:cNvPr>
          <p:cNvSpPr txBox="1"/>
          <p:nvPr/>
        </p:nvSpPr>
        <p:spPr>
          <a:xfrm>
            <a:off x="6793508" y="902917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Gaussian Filter</a:t>
            </a:r>
            <a:endParaRPr lang="zh-TW" altLang="en-US" dirty="0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2DB5B4FD-CA44-4547-A1ED-79689FA19973}"/>
              </a:ext>
            </a:extLst>
          </p:cNvPr>
          <p:cNvSpPr/>
          <p:nvPr/>
        </p:nvSpPr>
        <p:spPr>
          <a:xfrm rot="14021944">
            <a:off x="5987021" y="2947813"/>
            <a:ext cx="335280" cy="58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8BD6F872-A33D-4FF7-A0AD-D9ADD78872B4}"/>
              </a:ext>
            </a:extLst>
          </p:cNvPr>
          <p:cNvSpPr/>
          <p:nvPr/>
        </p:nvSpPr>
        <p:spPr>
          <a:xfrm rot="18245692">
            <a:off x="5988229" y="4261248"/>
            <a:ext cx="335280" cy="58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02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Catapult </a:t>
            </a:r>
            <a:r>
              <a:rPr lang="en-US" altLang="zh-TW" sz="2400" dirty="0" smtClean="0"/>
              <a:t>HLS</a:t>
            </a:r>
          </a:p>
          <a:p>
            <a:r>
              <a:rPr lang="en-US" altLang="zh-TW" sz="2400" dirty="0" smtClean="0"/>
              <a:t>Integrate into FSIC</a:t>
            </a:r>
            <a:endParaRPr lang="en-US" altLang="zh-TW" sz="2400" dirty="0"/>
          </a:p>
          <a:p>
            <a:r>
              <a:rPr lang="en-US" altLang="zh-TW" sz="2400" dirty="0"/>
              <a:t>Caravel-FSIC FPGA simulation</a:t>
            </a:r>
          </a:p>
          <a:p>
            <a:r>
              <a:rPr lang="en-US" altLang="zh-TW" sz="2400" dirty="0"/>
              <a:t>Synopsys flow</a:t>
            </a:r>
            <a:endParaRPr lang="zh-TW" altLang="zh-TW" sz="2400" dirty="0"/>
          </a:p>
          <a:p>
            <a:r>
              <a:rPr lang="en-US" altLang="zh-TW" sz="2400" dirty="0"/>
              <a:t>Caravel-FSIC FPGA validation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76071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21289" y="587689"/>
            <a:ext cx="10444394" cy="568262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Result</a:t>
            </a:r>
            <a:r>
              <a:rPr lang="en-US" altLang="zh-TW" dirty="0"/>
              <a:t> 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674205" y="34302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111002-884B-4637-9D19-86131D479EC2}"/>
              </a:ext>
            </a:extLst>
          </p:cNvPr>
          <p:cNvSpPr txBox="1"/>
          <p:nvPr/>
        </p:nvSpPr>
        <p:spPr>
          <a:xfrm>
            <a:off x="7130048" y="1315794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Laplacian Filter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F4AFD6-B3BA-4EBB-875E-2381076AC20B}"/>
              </a:ext>
            </a:extLst>
          </p:cNvPr>
          <p:cNvSpPr txBox="1"/>
          <p:nvPr/>
        </p:nvSpPr>
        <p:spPr>
          <a:xfrm>
            <a:off x="1621289" y="2479043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Image with large edge variation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3A9576-64CF-4F21-BE13-862F5BFE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886" y="1746338"/>
            <a:ext cx="3021500" cy="201546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6FCF5AB-74A1-4B6D-9665-C29097EA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90" y="2907451"/>
            <a:ext cx="3458048" cy="2289840"/>
          </a:xfrm>
          <a:prstGeom prst="rect">
            <a:avLst/>
          </a:prstGeom>
        </p:spPr>
      </p:pic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E84B02D3-3D8C-446C-B6A4-3278C6C46186}"/>
              </a:ext>
            </a:extLst>
          </p:cNvPr>
          <p:cNvSpPr/>
          <p:nvPr/>
        </p:nvSpPr>
        <p:spPr>
          <a:xfrm rot="14021944">
            <a:off x="5987021" y="2947813"/>
            <a:ext cx="335280" cy="58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CC4FF180-1267-4406-81BB-D6EE029A7F9F}"/>
              </a:ext>
            </a:extLst>
          </p:cNvPr>
          <p:cNvSpPr/>
          <p:nvPr/>
        </p:nvSpPr>
        <p:spPr>
          <a:xfrm rot="18245692">
            <a:off x="5988229" y="4261248"/>
            <a:ext cx="335280" cy="58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76E6998-B768-46B4-83DD-54C745F5218B}"/>
              </a:ext>
            </a:extLst>
          </p:cNvPr>
          <p:cNvSpPr txBox="1"/>
          <p:nvPr/>
        </p:nvSpPr>
        <p:spPr>
          <a:xfrm>
            <a:off x="7143790" y="4099603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Sobel Filter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ADE62B2A-BE40-417D-BF37-633C85B7F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886" y="4468935"/>
            <a:ext cx="3103740" cy="204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8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21289" y="587689"/>
            <a:ext cx="10444394" cy="568262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Result</a:t>
            </a:r>
            <a:r>
              <a:rPr lang="en-US" altLang="zh-TW" dirty="0"/>
              <a:t> 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674205" y="34302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111002-884B-4637-9D19-86131D479EC2}"/>
              </a:ext>
            </a:extLst>
          </p:cNvPr>
          <p:cNvSpPr txBox="1"/>
          <p:nvPr/>
        </p:nvSpPr>
        <p:spPr>
          <a:xfrm>
            <a:off x="7180688" y="399130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Sobel Filter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E1A58CC-4A82-4000-87EA-3E16E9F1FF98}"/>
              </a:ext>
            </a:extLst>
          </p:cNvPr>
          <p:cNvSpPr txBox="1"/>
          <p:nvPr/>
        </p:nvSpPr>
        <p:spPr>
          <a:xfrm>
            <a:off x="1682585" y="2534596"/>
            <a:ext cx="37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Image with small edge variation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038AC16-DE67-4C10-84FB-09C48498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59" y="2931877"/>
            <a:ext cx="3447090" cy="22864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B9E69B3-D04E-4B14-ABD1-0B1543A3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886" y="4360638"/>
            <a:ext cx="3100453" cy="201546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10D02A0-53B6-41D8-B2B3-7CE02D7FF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886" y="1593800"/>
            <a:ext cx="3035095" cy="2015466"/>
          </a:xfrm>
          <a:prstGeom prst="rect">
            <a:avLst/>
          </a:prstGeom>
        </p:spPr>
      </p:pic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DD2AB4D9-FE52-4805-961B-6CAA19F8603E}"/>
              </a:ext>
            </a:extLst>
          </p:cNvPr>
          <p:cNvSpPr/>
          <p:nvPr/>
        </p:nvSpPr>
        <p:spPr>
          <a:xfrm rot="14021944">
            <a:off x="5987021" y="2947813"/>
            <a:ext cx="335280" cy="58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ED2FA199-3152-4A02-B07D-3979A665213E}"/>
              </a:ext>
            </a:extLst>
          </p:cNvPr>
          <p:cNvSpPr/>
          <p:nvPr/>
        </p:nvSpPr>
        <p:spPr>
          <a:xfrm rot="18245692">
            <a:off x="5988229" y="4261248"/>
            <a:ext cx="335280" cy="584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64BC52D-7A50-4C50-97C6-7D10077AED7B}"/>
              </a:ext>
            </a:extLst>
          </p:cNvPr>
          <p:cNvSpPr txBox="1"/>
          <p:nvPr/>
        </p:nvSpPr>
        <p:spPr>
          <a:xfrm>
            <a:off x="7130048" y="1162248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Laplacian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834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37" y="2091531"/>
            <a:ext cx="5495925" cy="3819525"/>
          </a:xfr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mtClean="0"/>
              <a:t>Integrate into FSIC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38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Caravel-FSIC FPGA simulation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40362" y="1022029"/>
            <a:ext cx="10444394" cy="568262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 smtClean="0"/>
              <a:t>Flow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95" y="1733550"/>
            <a:ext cx="2081064" cy="4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24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FSIC </a:t>
            </a:r>
            <a:r>
              <a:rPr lang="en-US" altLang="zh-TW" dirty="0" err="1"/>
              <a:t>Testbench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887" y="1825625"/>
            <a:ext cx="84962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30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FSIC </a:t>
            </a:r>
            <a:r>
              <a:rPr lang="en-US" altLang="zh-TW" dirty="0" err="1"/>
              <a:t>Testbench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414" y="2467555"/>
            <a:ext cx="9831172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FSIC </a:t>
            </a:r>
            <a:r>
              <a:rPr lang="en-US" altLang="zh-TW" dirty="0" err="1"/>
              <a:t>Testbench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1862"/>
            <a:ext cx="10515600" cy="32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01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FSIC </a:t>
            </a:r>
            <a:r>
              <a:rPr lang="en-US" altLang="zh-TW" dirty="0" err="1"/>
              <a:t>Testbench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152" y="3001029"/>
            <a:ext cx="748769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07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FSIC </a:t>
            </a:r>
            <a:r>
              <a:rPr lang="en-US" altLang="zh-TW" dirty="0" err="1"/>
              <a:t>Testbench</a:t>
            </a:r>
            <a:endParaRPr lang="zh-TW" altLang="en-US" dirty="0"/>
          </a:p>
        </p:txBody>
      </p:sp>
      <p:pic>
        <p:nvPicPr>
          <p:cNvPr id="5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66045"/>
            <a:ext cx="10515600" cy="147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99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FSIC </a:t>
            </a:r>
            <a:r>
              <a:rPr lang="en-US" altLang="zh-TW" dirty="0" err="1"/>
              <a:t>Testbench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15731"/>
            <a:ext cx="6411220" cy="11336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717" y="3096730"/>
            <a:ext cx="66684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1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31448" y="191221"/>
            <a:ext cx="8911687" cy="1280890"/>
          </a:xfrm>
        </p:spPr>
        <p:txBody>
          <a:bodyPr/>
          <a:lstStyle/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92925" y="847899"/>
            <a:ext cx="7922675" cy="3591970"/>
          </a:xfrm>
        </p:spPr>
        <p:txBody>
          <a:bodyPr/>
          <a:lstStyle/>
          <a:p>
            <a:r>
              <a:rPr lang="en-US" altLang="zh-TW" dirty="0"/>
              <a:t>System Block </a:t>
            </a:r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45676" y="3642620"/>
            <a:ext cx="7483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Denoise</a:t>
            </a:r>
            <a:r>
              <a:rPr lang="en-US" altLang="zh-TW" dirty="0"/>
              <a:t>         : Bypass</a:t>
            </a:r>
            <a:r>
              <a:rPr lang="zh-TW" altLang="en-US" dirty="0"/>
              <a:t>、</a:t>
            </a:r>
            <a:r>
              <a:rPr lang="en-US" altLang="zh-TW" dirty="0"/>
              <a:t>Gaussian Filter</a:t>
            </a:r>
            <a:r>
              <a:rPr lang="zh-TW" altLang="en-US" dirty="0"/>
              <a:t>、</a:t>
            </a:r>
            <a:r>
              <a:rPr lang="en-US" altLang="zh-TW" dirty="0"/>
              <a:t>Medium Filter </a:t>
            </a:r>
          </a:p>
          <a:p>
            <a:r>
              <a:rPr lang="en-US" altLang="zh-TW" dirty="0" err="1"/>
              <a:t>EdgeDetect</a:t>
            </a:r>
            <a:r>
              <a:rPr lang="en-US" altLang="zh-TW" dirty="0"/>
              <a:t>  : Bypass</a:t>
            </a:r>
            <a:r>
              <a:rPr lang="zh-TW" altLang="en-US" dirty="0"/>
              <a:t>、</a:t>
            </a:r>
            <a:r>
              <a:rPr lang="en-US" altLang="zh-TW" dirty="0"/>
              <a:t>Laplacian</a:t>
            </a:r>
            <a:r>
              <a:rPr lang="zh-TW" altLang="en-US" dirty="0"/>
              <a:t> </a:t>
            </a:r>
            <a:r>
              <a:rPr lang="en-US" altLang="zh-TW" dirty="0"/>
              <a:t>Filter</a:t>
            </a:r>
            <a:r>
              <a:rPr lang="zh-TW" altLang="en-US" dirty="0"/>
              <a:t>、</a:t>
            </a:r>
            <a:r>
              <a:rPr lang="en-US" altLang="zh-TW" dirty="0"/>
              <a:t>Sobel Filter</a:t>
            </a:r>
          </a:p>
          <a:p>
            <a:endParaRPr lang="en-US" altLang="zh-TW" dirty="0"/>
          </a:p>
          <a:p>
            <a:r>
              <a:rPr lang="en-US" altLang="zh-TW" dirty="0"/>
              <a:t>Pixel Shifter </a:t>
            </a:r>
            <a:r>
              <a:rPr lang="en-US" altLang="zh-TW" dirty="0" smtClean="0"/>
              <a:t>:Shifts </a:t>
            </a:r>
            <a:r>
              <a:rPr lang="en-US" altLang="zh-TW" dirty="0"/>
              <a:t>the </a:t>
            </a:r>
            <a:r>
              <a:rPr lang="en-US" altLang="zh-TW" dirty="0" smtClean="0"/>
              <a:t>input image pixel</a:t>
            </a:r>
            <a:endParaRPr lang="en-US" altLang="zh-TW" dirty="0"/>
          </a:p>
          <a:p>
            <a:r>
              <a:rPr lang="en-US" altLang="zh-TW" dirty="0"/>
              <a:t>Multiplier &amp; Adder : Performs mathematical operations to apply the </a:t>
            </a:r>
            <a:r>
              <a:rPr lang="en-US" altLang="zh-TW" dirty="0" smtClean="0"/>
              <a:t>kernel to </a:t>
            </a:r>
            <a:r>
              <a:rPr lang="en-US" altLang="zh-TW" dirty="0"/>
              <a:t>the image </a:t>
            </a:r>
            <a:r>
              <a:rPr lang="en-US" altLang="zh-TW" dirty="0" smtClean="0"/>
              <a:t>pixel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338" y="1577305"/>
            <a:ext cx="4958462" cy="16426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83" y="6410975"/>
            <a:ext cx="8078826" cy="2387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t="25996"/>
          <a:stretch/>
        </p:blipFill>
        <p:spPr>
          <a:xfrm>
            <a:off x="2592925" y="6162675"/>
            <a:ext cx="8171243" cy="188080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2531448" y="5673945"/>
            <a:ext cx="7922675" cy="3591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Synthesis Report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4265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75394" y="2353471"/>
            <a:ext cx="1219048" cy="1219048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75393" y="3572518"/>
            <a:ext cx="1219048" cy="121904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75393" y="4791566"/>
            <a:ext cx="1219048" cy="121904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94441" y="2353470"/>
            <a:ext cx="1219048" cy="121904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94441" y="3572518"/>
            <a:ext cx="1219048" cy="121904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94439" y="4791566"/>
            <a:ext cx="1219048" cy="121904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13484" y="2353900"/>
            <a:ext cx="1219048" cy="121904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13486" y="3572518"/>
            <a:ext cx="1219048" cy="121904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13487" y="4791566"/>
            <a:ext cx="1219048" cy="1219048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4275392" y="1975912"/>
            <a:ext cx="365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Bypass         Gaussian        Medium         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186548" y="2345244"/>
            <a:ext cx="108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Bypass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3186545" y="3580747"/>
            <a:ext cx="108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Laplacian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186546" y="4791566"/>
            <a:ext cx="108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Sobel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6903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Caravel-FSIC FPGA Simulation Block Design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73" y="1825625"/>
            <a:ext cx="99378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7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Caravel-FSIC FPGA Simulation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654" y="2319897"/>
            <a:ext cx="549669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66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Caravel-FSIC FPGA Simulation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593" y="2672708"/>
            <a:ext cx="5401429" cy="5620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99" y="4216781"/>
            <a:ext cx="5506218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40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Caravel-FSIC FPGA Simulation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469" y="2243686"/>
            <a:ext cx="6535062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66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Caravel-FSIC FPGA Simulation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992" y="2291318"/>
            <a:ext cx="10498015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Caravel-FSIC FPGA Simulation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914" y="1986475"/>
            <a:ext cx="892617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21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Caravel-FSIC FPGA Simulation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362" y="2086502"/>
            <a:ext cx="914527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39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Caravel-FSIC FPGA Simulation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6501"/>
            <a:ext cx="7135221" cy="38295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17" y="3615476"/>
            <a:ext cx="66684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33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14" name="內容版面配置區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75394" y="2353471"/>
            <a:ext cx="1219048" cy="1219048"/>
          </a:xfr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75393" y="3572518"/>
            <a:ext cx="1219048" cy="121904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75393" y="4791566"/>
            <a:ext cx="1219048" cy="121904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94441" y="2353470"/>
            <a:ext cx="1219048" cy="121904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94441" y="3572518"/>
            <a:ext cx="1219048" cy="121904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94439" y="4791566"/>
            <a:ext cx="1219048" cy="121904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13484" y="2353900"/>
            <a:ext cx="1219048" cy="1219048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13486" y="3572518"/>
            <a:ext cx="1219048" cy="121904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13487" y="4791566"/>
            <a:ext cx="1219048" cy="1219048"/>
          </a:xfrm>
          <a:prstGeom prst="rect">
            <a:avLst/>
          </a:prstGeom>
        </p:spPr>
      </p:pic>
      <p:sp>
        <p:nvSpPr>
          <p:cNvPr id="36" name="文字方塊 35"/>
          <p:cNvSpPr txBox="1"/>
          <p:nvPr/>
        </p:nvSpPr>
        <p:spPr>
          <a:xfrm>
            <a:off x="4275392" y="1975912"/>
            <a:ext cx="3657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Bypass         Gaussian        Medium         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186548" y="2345244"/>
            <a:ext cx="108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Bypass</a:t>
            </a:r>
            <a:endParaRPr lang="zh-TW" altLang="en-US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3186545" y="3580747"/>
            <a:ext cx="108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Laplacian</a:t>
            </a:r>
            <a:endParaRPr lang="zh-TW" altLang="en-US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3186546" y="4791566"/>
            <a:ext cx="108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Sobel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00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92925" y="1493520"/>
            <a:ext cx="8915400" cy="3777622"/>
          </a:xfrm>
        </p:spPr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Pixel Shifter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52" y="2423251"/>
            <a:ext cx="5175467" cy="37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63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Synopsys flow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92925" y="1373841"/>
            <a:ext cx="8915400" cy="5692588"/>
          </a:xfrm>
        </p:spPr>
        <p:txBody>
          <a:bodyPr/>
          <a:lstStyle/>
          <a:p>
            <a:r>
              <a:rPr lang="en-US" altLang="zh-TW" dirty="0"/>
              <a:t>Synthesis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Screenshot</a:t>
            </a:r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dirty="0"/>
              <a:t>netlist</a:t>
            </a:r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217483-F429-9416-4476-6D1418996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673093"/>
            <a:ext cx="8816387" cy="17842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7901D7-C6FA-5D6A-ED5B-9C78F4FE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884" y="3756639"/>
            <a:ext cx="4629250" cy="28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04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C5C57-E2BC-3B67-8ACC-711B0D1F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Synopsys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6053EA-4F87-D310-5C15-93B543BF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37982"/>
            <a:ext cx="8915400" cy="5520018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Planning</a:t>
            </a:r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</a:t>
            </a:r>
            <a:r>
              <a:rPr lang="en-US" altLang="zh-TW" dirty="0" err="1"/>
              <a:t>data_setup</a:t>
            </a:r>
            <a:r>
              <a:rPr lang="en-US" altLang="zh-TW" dirty="0"/>
              <a:t>                                                                         floorplan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            </a:t>
            </a:r>
          </a:p>
          <a:p>
            <a:pPr marL="0" indent="0">
              <a:buNone/>
            </a:pPr>
            <a:r>
              <a:rPr lang="en-US" altLang="zh-TW" dirty="0"/>
              <a:t>                                                        </a:t>
            </a:r>
            <a:r>
              <a:rPr lang="en-US" altLang="zh-TW" dirty="0" err="1"/>
              <a:t>powerplan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654B28-4DC3-98CC-9DB4-F3E28BCEE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656" r="55689"/>
          <a:stretch/>
        </p:blipFill>
        <p:spPr>
          <a:xfrm>
            <a:off x="2428293" y="1793467"/>
            <a:ext cx="4470048" cy="132806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E4D3E0-4009-CEB6-7448-5E3E2A131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83" r="42931"/>
          <a:stretch/>
        </p:blipFill>
        <p:spPr bwMode="auto">
          <a:xfrm>
            <a:off x="7059260" y="1793467"/>
            <a:ext cx="5081889" cy="1328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AF37C02-6BFC-DB2F-FF68-221525960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2"/>
          <a:stretch/>
        </p:blipFill>
        <p:spPr bwMode="auto">
          <a:xfrm>
            <a:off x="4063964" y="3477987"/>
            <a:ext cx="5274310" cy="2820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85237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630BC3-4EF0-A0B6-8AA5-CEB66920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Synopsys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C0FEE-370E-D361-68E5-29062C4A9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629" y="1425388"/>
            <a:ext cx="8915400" cy="5432612"/>
          </a:xfrm>
        </p:spPr>
        <p:txBody>
          <a:bodyPr/>
          <a:lstStyle/>
          <a:p>
            <a:r>
              <a:rPr lang="en-US" altLang="zh-TW" dirty="0"/>
              <a:t>Placing and Clock synthesis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    </a:t>
            </a:r>
          </a:p>
          <a:p>
            <a:pPr marL="0" indent="0">
              <a:buNone/>
            </a:pPr>
            <a:r>
              <a:rPr lang="en-US" altLang="zh-TW" dirty="0"/>
              <a:t>                 placing                                                                clock tree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2B359B-1CDC-6AC9-F0F9-4EDF43DC2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02" y="2084294"/>
            <a:ext cx="4924033" cy="31164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048045-5DBE-D44C-1BDF-C0762FB40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690" y="2084294"/>
            <a:ext cx="5274310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45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6BD36-B124-88B3-3335-7ADDD1C1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Synopsys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DF8E86-BC31-0C63-FA89-4301C8BA7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Routing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2B7DAD-8BB4-CCFE-0F23-DA405243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22" y="2606905"/>
            <a:ext cx="11161060" cy="30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23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AB3A6-842C-BF2E-1286-C371B9DA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Synopsys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89A80E-4E36-3D43-737D-A85B72A89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starRC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D7EEEA-370E-6AC8-70D2-609E8E15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32" y="2515098"/>
            <a:ext cx="7175492" cy="38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10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01AA4-5F28-39F1-07EE-7709C288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Synopsys flow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A6F0774-DC7A-FF6D-6B94-2283FA7B2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31259"/>
            <a:ext cx="8915400" cy="4579963"/>
          </a:xfrm>
        </p:spPr>
        <p:txBody>
          <a:bodyPr/>
          <a:lstStyle/>
          <a:p>
            <a:r>
              <a:rPr lang="en-US" altLang="zh-TW" dirty="0"/>
              <a:t>Primetime</a:t>
            </a: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771468-DB7D-6DAC-1B90-087E0E081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42"/>
          <a:stretch/>
        </p:blipFill>
        <p:spPr>
          <a:xfrm>
            <a:off x="2642349" y="1748706"/>
            <a:ext cx="8620262" cy="234925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A568266-D505-46C7-40CC-7BF298219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739" y="4351169"/>
            <a:ext cx="7431131" cy="181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71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Caravel-FSIC FPGA validation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1540189"/>
            <a:ext cx="8915400" cy="3777622"/>
          </a:xfrm>
        </p:spPr>
        <p:txBody>
          <a:bodyPr/>
          <a:lstStyle/>
          <a:p>
            <a:r>
              <a:rPr lang="en-US" altLang="zh-TW" dirty="0"/>
              <a:t>We successfully integrated the Caravel-FSIC FPGA, and it operates as expected.</a:t>
            </a:r>
          </a:p>
          <a:p>
            <a:r>
              <a:rPr lang="en-US" altLang="zh-TW" dirty="0"/>
              <a:t>Although the FPGA validation results matched the results from earlier simulations, they differed from the outcomes in the </a:t>
            </a:r>
            <a:r>
              <a:rPr lang="en-US" altLang="zh-TW" dirty="0" err="1"/>
              <a:t>C_sim</a:t>
            </a:r>
            <a:r>
              <a:rPr lang="en-US" altLang="zh-TW" dirty="0"/>
              <a:t>.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04A958-648E-4E55-AB52-775DFF5AD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794" y="2821078"/>
            <a:ext cx="3197799" cy="319779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BDFA20-9F2E-4625-9CFB-B48566A38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0" y="2821079"/>
            <a:ext cx="3197799" cy="31977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A1024A-C7C1-416F-B09F-76B4D1E11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9" y="2821077"/>
            <a:ext cx="3197799" cy="319779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D0DF6D8-7D96-4679-AE2E-B3EAB462ACC5}"/>
              </a:ext>
            </a:extLst>
          </p:cNvPr>
          <p:cNvSpPr txBox="1"/>
          <p:nvPr/>
        </p:nvSpPr>
        <p:spPr>
          <a:xfrm>
            <a:off x="2270732" y="6018878"/>
            <a:ext cx="2595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Input image with variation enhanced</a:t>
            </a:r>
            <a:endParaRPr lang="zh-TW" altLang="en-US" sz="105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935286-5C28-4422-8103-B1DCCDED63A4}"/>
              </a:ext>
            </a:extLst>
          </p:cNvPr>
          <p:cNvSpPr txBox="1"/>
          <p:nvPr/>
        </p:nvSpPr>
        <p:spPr>
          <a:xfrm>
            <a:off x="5468531" y="6018878"/>
            <a:ext cx="2595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Output of </a:t>
            </a:r>
            <a:r>
              <a:rPr lang="en-US" altLang="zh-TW" sz="1050" dirty="0" err="1"/>
              <a:t>C_sim</a:t>
            </a:r>
            <a:endParaRPr lang="zh-TW" altLang="en-US" sz="105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FEA709-28E2-4CEA-8E44-18F5FFC9886C}"/>
              </a:ext>
            </a:extLst>
          </p:cNvPr>
          <p:cNvSpPr txBox="1"/>
          <p:nvPr/>
        </p:nvSpPr>
        <p:spPr>
          <a:xfrm>
            <a:off x="8666330" y="6018878"/>
            <a:ext cx="25951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Output of </a:t>
            </a:r>
            <a:r>
              <a:rPr lang="en-US" altLang="zh-TW" sz="1050" dirty="0" err="1"/>
              <a:t>verilog</a:t>
            </a:r>
            <a:r>
              <a:rPr lang="zh-TW" altLang="en-US" sz="1050" dirty="0"/>
              <a:t> </a:t>
            </a:r>
            <a:r>
              <a:rPr lang="en-US" altLang="zh-TW" sz="1050" dirty="0"/>
              <a:t>sim and </a:t>
            </a:r>
          </a:p>
          <a:p>
            <a:pPr algn="ctr"/>
            <a:r>
              <a:rPr lang="en-US" altLang="zh-TW" sz="1050" dirty="0"/>
              <a:t>FPGA validation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05416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621289" y="587689"/>
            <a:ext cx="10444394" cy="568262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Possible Cause</a:t>
            </a:r>
            <a:br>
              <a:rPr lang="en-US" altLang="zh-TW" sz="2400" dirty="0"/>
            </a:b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/>
              <a:t>The output from </a:t>
            </a:r>
            <a:r>
              <a:rPr lang="en-US" altLang="zh-TW" sz="2400" dirty="0" err="1"/>
              <a:t>C_sim</a:t>
            </a:r>
            <a:r>
              <a:rPr lang="en-US" altLang="zh-TW" sz="2400" dirty="0"/>
              <a:t> and validation appears different, revealing a potential issue with the line buffer usage in the Verilog code.</a:t>
            </a:r>
            <a:br>
              <a:rPr lang="en-US" altLang="zh-TW" sz="2400" dirty="0"/>
            </a:b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/>
              <a:t>Additionally, the color level range of the output is not as wide as the </a:t>
            </a:r>
            <a:r>
              <a:rPr lang="en-US" altLang="zh-TW" sz="2400" dirty="0" err="1"/>
              <a:t>C_sim</a:t>
            </a:r>
            <a:r>
              <a:rPr lang="en-US" altLang="zh-TW" sz="2400" dirty="0"/>
              <a:t> result. </a:t>
            </a:r>
            <a:br>
              <a:rPr lang="en-US" altLang="zh-TW" sz="2400" dirty="0"/>
            </a:br>
            <a:r>
              <a:rPr lang="en-US" altLang="zh-TW" sz="2400" dirty="0"/>
              <a:t>This inconsistency </a:t>
            </a:r>
            <a:r>
              <a:rPr lang="en-US" altLang="zh-TW" sz="2400"/>
              <a:t>might result </a:t>
            </a:r>
            <a:r>
              <a:rPr lang="en-US" altLang="zh-TW" sz="2400" dirty="0"/>
              <a:t>from the casting of floating-point values to integers during hardware computation.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674205" y="34302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Caravel-FSIC FPGA simulation</a:t>
            </a:r>
            <a:r>
              <a:rPr lang="zh-TW" altLang="zh-TW" dirty="0"/>
              <a:t/>
            </a:r>
            <a:br>
              <a:rPr lang="zh-TW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9492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32506" y="5101243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400" dirty="0" smtClean="0"/>
              <a:t>Thank you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90213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70989" y="1208764"/>
            <a:ext cx="8915400" cy="3777622"/>
          </a:xfrm>
        </p:spPr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Pixel Shifter – Line buffer access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714" y="2100815"/>
            <a:ext cx="3355121" cy="428518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058" y="4605637"/>
            <a:ext cx="1807262" cy="175210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979366" y="997490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X=0 </a:t>
            </a:r>
          </a:p>
          <a:p>
            <a:r>
              <a:rPr lang="en-US" altLang="zh-TW" dirty="0"/>
              <a:t>&gt; Load Line buffer into kernel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979366" y="3079210"/>
            <a:ext cx="407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X=1, 3, …, odd </a:t>
            </a:r>
          </a:p>
          <a:p>
            <a:r>
              <a:rPr lang="en-US" altLang="zh-TW" dirty="0"/>
              <a:t>&gt; Load Line buffer into read buffer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020902" y="4690849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X=2, 4, …, even </a:t>
            </a:r>
          </a:p>
          <a:p>
            <a:r>
              <a:rPr lang="en-US" altLang="zh-TW" dirty="0"/>
              <a:t>&gt; Write back to line buffer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290" y="928910"/>
            <a:ext cx="2019030" cy="180808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405" y="3020483"/>
            <a:ext cx="1834957" cy="141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9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715018" y="1264554"/>
            <a:ext cx="8915400" cy="3777622"/>
          </a:xfrm>
        </p:spPr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Pixel Shifter – Load pix0, pix1, pix2 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876" y="2140807"/>
            <a:ext cx="3839683" cy="2105281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823" y="4401731"/>
            <a:ext cx="2019030" cy="180808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032823" y="6209817"/>
            <a:ext cx="2660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X = 0 or 1&gt; Remain the same 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573" y="4401731"/>
            <a:ext cx="2646659" cy="1794927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131573" y="6207716"/>
            <a:ext cx="3323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X = Even &gt; load </a:t>
            </a:r>
            <a:r>
              <a:rPr lang="en-US" altLang="zh-TW" sz="1400" dirty="0" err="1"/>
              <a:t>Read_buffer</a:t>
            </a:r>
            <a:r>
              <a:rPr lang="en-US" altLang="zh-TW" sz="1400" dirty="0"/>
              <a:t>[0:7]</a:t>
            </a:r>
          </a:p>
          <a:p>
            <a:r>
              <a:rPr lang="en-US" altLang="zh-TW" sz="1400" dirty="0"/>
              <a:t>X = Odd &gt; load </a:t>
            </a:r>
            <a:r>
              <a:rPr lang="en-US" altLang="zh-TW" sz="1400" dirty="0" err="1"/>
              <a:t>Read_buffer</a:t>
            </a:r>
            <a:r>
              <a:rPr lang="en-US" altLang="zh-TW" sz="1400" dirty="0"/>
              <a:t>[8:15]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426" y="4401731"/>
            <a:ext cx="1977992" cy="166905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8575813" y="6196658"/>
            <a:ext cx="3323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Load </a:t>
            </a:r>
            <a:r>
              <a:rPr lang="en-US" altLang="zh-TW" sz="1400" dirty="0" err="1"/>
              <a:t>dat_in</a:t>
            </a:r>
            <a:r>
              <a:rPr lang="en-US" altLang="zh-TW" sz="1400" dirty="0"/>
              <a:t> into pix2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436" y="661846"/>
            <a:ext cx="1954664" cy="13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5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544406" y="1416955"/>
            <a:ext cx="8915400" cy="3777622"/>
          </a:xfrm>
        </p:spPr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Pixel Shifter - Padding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19482" y="3028599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X=1, Y=1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665611" y="2989067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X=Weight, Y=1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686961" y="543125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Y=1</a:t>
            </a:r>
            <a:endParaRPr lang="zh-TW" altLang="en-US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291" y="2426008"/>
            <a:ext cx="1927322" cy="1670526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862" y="4727208"/>
            <a:ext cx="1951944" cy="1750508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83" y="4693345"/>
            <a:ext cx="2017848" cy="178079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366" y="4693346"/>
            <a:ext cx="2048341" cy="180615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366" y="2499294"/>
            <a:ext cx="2034116" cy="158123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9496" y="339667"/>
            <a:ext cx="2758811" cy="1932383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8738307" y="339667"/>
            <a:ext cx="2919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Green: Padding Pixel</a:t>
            </a:r>
          </a:p>
          <a:p>
            <a:r>
              <a:rPr lang="en-US" altLang="zh-TW" dirty="0"/>
              <a:t>Orange: Processing Pixel</a:t>
            </a:r>
          </a:p>
          <a:p>
            <a:r>
              <a:rPr lang="en-US" altLang="zh-TW" dirty="0"/>
              <a:t>Red: For loop </a:t>
            </a:r>
            <a:r>
              <a:rPr lang="en-US" altLang="zh-TW" dirty="0" err="1"/>
              <a:t>idx</a:t>
            </a:r>
            <a:r>
              <a:rPr lang="en-US" altLang="zh-TW" dirty="0"/>
              <a:t> (x, y)</a:t>
            </a:r>
            <a:endParaRPr lang="zh-TW" altLang="en-US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4406" y="2480294"/>
            <a:ext cx="2495846" cy="2868242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497576" y="5473156"/>
            <a:ext cx="27632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Determine if padding to the left(x==1) or right(x==</a:t>
            </a:r>
            <a:r>
              <a:rPr lang="en-US" altLang="zh-TW" sz="1100" dirty="0" err="1"/>
              <a:t>widthIn</a:t>
            </a:r>
            <a:r>
              <a:rPr lang="en-US" altLang="zh-TW" sz="1100" dirty="0"/>
              <a:t>) is needed. </a:t>
            </a:r>
          </a:p>
          <a:p>
            <a:endParaRPr lang="en-US" altLang="zh-TW" sz="1100" dirty="0"/>
          </a:p>
          <a:p>
            <a:r>
              <a:rPr lang="en-US" altLang="zh-TW" sz="1100" dirty="0"/>
              <a:t>Then, proceed with padding upwards.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1393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544406" y="1416955"/>
            <a:ext cx="8915400" cy="3777622"/>
          </a:xfrm>
        </p:spPr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Pixel Shifter - Padding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106" y="235936"/>
            <a:ext cx="3029536" cy="211586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9119307" y="235936"/>
            <a:ext cx="2919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Green: Padding Pixel</a:t>
            </a:r>
          </a:p>
          <a:p>
            <a:r>
              <a:rPr lang="en-US" altLang="zh-TW" dirty="0"/>
              <a:t>Orange: Processing Pixel</a:t>
            </a:r>
          </a:p>
          <a:p>
            <a:r>
              <a:rPr lang="en-US" altLang="zh-TW" dirty="0"/>
              <a:t>Red: For loop </a:t>
            </a:r>
            <a:r>
              <a:rPr lang="en-US" altLang="zh-TW" dirty="0" err="1"/>
              <a:t>idx</a:t>
            </a:r>
            <a:r>
              <a:rPr lang="en-US" altLang="zh-TW" dirty="0"/>
              <a:t> (x, y)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057" y="2533380"/>
            <a:ext cx="2316739" cy="159958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057" y="4395283"/>
            <a:ext cx="2040402" cy="15930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272" y="4376232"/>
            <a:ext cx="2037736" cy="161207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6473" y="4395284"/>
            <a:ext cx="2110254" cy="159858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1723" y="2485673"/>
            <a:ext cx="2062499" cy="160960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0906727" y="507449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Y=Height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706912" y="310581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Y=Height, X=1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593417" y="3010005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Y=Height, </a:t>
            </a:r>
          </a:p>
          <a:p>
            <a:r>
              <a:rPr lang="en-US" altLang="zh-TW" dirty="0"/>
              <a:t>X=Weight</a:t>
            </a:r>
            <a:endParaRPr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/>
          <a:srcRect t="1726"/>
          <a:stretch/>
        </p:blipFill>
        <p:spPr>
          <a:xfrm>
            <a:off x="1564775" y="2479951"/>
            <a:ext cx="2621434" cy="271462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539267" y="5268937"/>
            <a:ext cx="271523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Determine if padding to the left(x==1) or right(x==</a:t>
            </a:r>
            <a:r>
              <a:rPr lang="en-US" altLang="zh-TW" sz="1100" dirty="0" err="1"/>
              <a:t>widthIn</a:t>
            </a:r>
            <a:r>
              <a:rPr lang="en-US" altLang="zh-TW" sz="1100" dirty="0"/>
              <a:t>) is needed. </a:t>
            </a:r>
          </a:p>
          <a:p>
            <a:endParaRPr lang="en-US" altLang="zh-TW" sz="1100" dirty="0"/>
          </a:p>
          <a:p>
            <a:r>
              <a:rPr lang="en-US" altLang="zh-TW" sz="1100" dirty="0"/>
              <a:t>Then, proceed with padding downwards.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151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1544406" y="1416955"/>
            <a:ext cx="8915400" cy="3777622"/>
          </a:xfrm>
        </p:spPr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Pixel Shifter - Padding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Catapult HLS 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06" y="2697845"/>
            <a:ext cx="2636050" cy="256824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5" y="288658"/>
            <a:ext cx="2964229" cy="217376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9119307" y="235936"/>
            <a:ext cx="2919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Green: Padding Pixel</a:t>
            </a:r>
          </a:p>
          <a:p>
            <a:r>
              <a:rPr lang="en-US" altLang="zh-TW" dirty="0"/>
              <a:t>Orange: Processing Pixel</a:t>
            </a:r>
          </a:p>
          <a:p>
            <a:r>
              <a:rPr lang="en-US" altLang="zh-TW" dirty="0"/>
              <a:t>Red: For loop </a:t>
            </a:r>
            <a:r>
              <a:rPr lang="en-US" altLang="zh-TW" dirty="0" err="1"/>
              <a:t>idx</a:t>
            </a:r>
            <a:r>
              <a:rPr lang="en-US" altLang="zh-TW" dirty="0"/>
              <a:t> (x, y)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345" y="2697845"/>
            <a:ext cx="2356055" cy="15916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063" y="2697845"/>
            <a:ext cx="2285155" cy="159160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7591" y="2697845"/>
            <a:ext cx="2242045" cy="158626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8586" y="4715043"/>
            <a:ext cx="2283944" cy="182194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2965" y="4680821"/>
            <a:ext cx="2321913" cy="185617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3252" y="4719055"/>
            <a:ext cx="2313108" cy="1817937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383440" y="4342757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Padding left side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273345" y="6488668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Padding right side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8526859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206</TotalTime>
  <Words>763</Words>
  <Application>Microsoft Office PowerPoint</Application>
  <PresentationFormat>寬螢幕</PresentationFormat>
  <Paragraphs>255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3" baseType="lpstr">
      <vt:lpstr>微軟正黑體</vt:lpstr>
      <vt:lpstr>Arial</vt:lpstr>
      <vt:lpstr>Century Gothic</vt:lpstr>
      <vt:lpstr>Wingdings 3</vt:lpstr>
      <vt:lpstr>絲縷</vt:lpstr>
      <vt:lpstr>Denoise-EdgeDetect Filter</vt:lpstr>
      <vt:lpstr>Agenda</vt:lpstr>
      <vt:lpstr>Catapult HLS  </vt:lpstr>
      <vt:lpstr>Catapult HLS  </vt:lpstr>
      <vt:lpstr>Catapult HLS  </vt:lpstr>
      <vt:lpstr>Catapult HLS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Caravel-FSIC FPGA simulation </vt:lpstr>
      <vt:lpstr>FSIC Testbench</vt:lpstr>
      <vt:lpstr>FSIC Testbench</vt:lpstr>
      <vt:lpstr>FSIC Testbench</vt:lpstr>
      <vt:lpstr>FSIC Testbench</vt:lpstr>
      <vt:lpstr>FSIC Testbench</vt:lpstr>
      <vt:lpstr>FSIC Testbench</vt:lpstr>
      <vt:lpstr>Result</vt:lpstr>
      <vt:lpstr>Caravel-FSIC FPGA Simulation Block Design</vt:lpstr>
      <vt:lpstr>Caravel-FSIC FPGA Simulation</vt:lpstr>
      <vt:lpstr>Caravel-FSIC FPGA Simulation</vt:lpstr>
      <vt:lpstr>Caravel-FSIC FPGA Simulation</vt:lpstr>
      <vt:lpstr>Caravel-FSIC FPGA Simulation</vt:lpstr>
      <vt:lpstr>Caravel-FSIC FPGA Simulation</vt:lpstr>
      <vt:lpstr>Caravel-FSIC FPGA Simulation</vt:lpstr>
      <vt:lpstr>Caravel-FSIC FPGA Simulation</vt:lpstr>
      <vt:lpstr>Result</vt:lpstr>
      <vt:lpstr>Synopsys flow </vt:lpstr>
      <vt:lpstr>Synopsys flow</vt:lpstr>
      <vt:lpstr>Synopsys flow</vt:lpstr>
      <vt:lpstr>Synopsys flow</vt:lpstr>
      <vt:lpstr>Synopsys flow</vt:lpstr>
      <vt:lpstr>Synopsys flow</vt:lpstr>
      <vt:lpstr>Caravel-FSIC FPGA validation 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Admin</dc:creator>
  <cp:lastModifiedBy>Admin</cp:lastModifiedBy>
  <cp:revision>333</cp:revision>
  <dcterms:created xsi:type="dcterms:W3CDTF">2024-06-17T13:28:21Z</dcterms:created>
  <dcterms:modified xsi:type="dcterms:W3CDTF">2024-06-18T18:25:09Z</dcterms:modified>
</cp:coreProperties>
</file>